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7F379-D176-442A-BD4D-0F19C3E35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80CC3-E693-4E59-97CD-C5BC1233C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68059-4E81-45E0-94F1-DE985338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CB40F-0CEA-46DB-9C62-88CE476B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FD251-BC1C-44FF-8A40-5CDFA9E6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8577-ED7C-439C-BC53-067342FD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523C7-5DD0-44A9-B659-77E6E9596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CFD6E-DFD5-4CF5-BF73-E3796CAE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9FCC7-3440-48EF-B3CA-5CFD1ECA4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89FEF-D155-40B1-81AB-BD793447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36387-7FD6-48A3-9CFD-C4CB2140C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4E9D0-6818-4F65-BE6A-390FD652E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480C9-383B-41F1-9964-31F3B356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747EA-C4C5-4CB3-A0E6-9C5976B4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5CED7-C893-4587-ABC7-5A233FA4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3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A0E8-C03E-4ED2-A7FE-5036EDFE3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21900-E9C4-449D-B025-2E53B474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29DF2-1F42-4D99-81D0-8E4BD593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D1483-9FDB-4465-B990-819F605C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B4495-7ABD-44D2-BCEB-A180FDC0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5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A598-4F9B-46AA-A693-B13CB3E3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60349-ECEA-4BE3-80EF-395C01EAC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B0F0-B829-4E3E-A2DB-98F2F0EE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0B583-CD2A-496A-8F04-46273387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9A31-15C1-454C-B236-DD49CAD4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0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648DF-1EFB-4F00-954C-0489E059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08C6F-42E0-4C15-AC4F-D317F33A9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9AC71-5F54-4EC4-B80B-F8C9C1C7C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77F6-2789-4465-96A0-885EA318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D651-A039-4A64-B651-2B840856C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4FD5E-2EB5-45D1-A115-4E618899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8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D888-7669-4FD0-BF26-570DFB843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D1E1A-9AD5-47C1-A485-A02E8AD2F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7259C-9C98-4200-86FA-422E68425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98B1D-DEF3-4256-8BAE-53CBDB785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4939A-C46E-4C29-BFF5-3E9170256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373A65-911D-412A-86FE-3935083D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89794-1555-4628-A968-79D4713C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5BD51-B7BF-4291-9449-0DBA9940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2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17237-4405-4268-9B68-90AAEB17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10CB89-562E-46B9-B1F3-070F19AC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5AA68-CF01-40A6-98A5-358A6A630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F0C51-AEB1-41E5-9F0F-B601A4CB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3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4EEDC-2F67-454E-B043-577BC16D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24FA05-789A-49A0-9F4A-79E212ED2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46BD6-7266-4830-BDA8-BE9ACE15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7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7255-2369-46C6-B847-864D9BF4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1DA6B-B485-478D-BF64-335943059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1180D-CEDF-46F9-A100-504BE06EA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B51E5-57AC-452C-903B-1D929222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5275C-9866-402B-9696-DD5E1DD7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4AE40-6873-4F06-87B1-5099B8135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1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5990-6C02-4534-8B40-287B209FF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B6565-109C-4F35-B518-3F0266875F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EF51D-70A4-4A40-A61B-35C05841F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B2022-A4EA-4294-95C9-4D01CA18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A5BC1-558C-49A2-BFFB-E82987E0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043FB-CB25-4459-A606-63E992AE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7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305489-6032-4A44-89E2-07E5C216F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36712-EB37-4945-BA18-391871966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6519A-E655-4634-8E1F-20844E48AE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C151-4750-48DD-A7A4-9009B82E5C17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5764-F439-4629-BE00-B6E5FF305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673E2-E4FF-494E-A13F-CE5F1C518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086C-8262-4D63-9465-B3DB300FC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0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2421-EB1D-48CF-9312-F8D5B9181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1098" y="2219360"/>
            <a:ext cx="8825282" cy="195507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PLIGHT OF DISASTER AFFECTED PERSONS IN KWEEN DISTICT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E27B4-62C6-4AB7-A31A-2E2F43060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1830" y="4638641"/>
            <a:ext cx="8825282" cy="1755154"/>
          </a:xfrm>
        </p:spPr>
        <p:txBody>
          <a:bodyPr>
            <a:noAutofit/>
          </a:bodyPr>
          <a:lstStyle/>
          <a:p>
            <a:r>
              <a:rPr lang="en-US" sz="4000" dirty="0"/>
              <a:t>KEY FINDINGS &amp; RECOMMENDATIONS FROM RNA CONDUCTED ON 8</a:t>
            </a:r>
            <a:r>
              <a:rPr lang="en-US" sz="4000" baseline="30000" dirty="0"/>
              <a:t>TH</a:t>
            </a:r>
            <a:r>
              <a:rPr lang="en-US" sz="4000" dirty="0"/>
              <a:t> NOVEMBER, 2021</a:t>
            </a:r>
          </a:p>
        </p:txBody>
      </p:sp>
      <p:pic>
        <p:nvPicPr>
          <p:cNvPr id="14" name="Picture 13" descr="Jobs at Obongi District Local Government (21) Job at Obongi District Local  Government – EverJobs Uganda">
            <a:extLst>
              <a:ext uri="{FF2B5EF4-FFF2-40B4-BE49-F238E27FC236}">
                <a16:creationId xmlns:a16="http://schemas.microsoft.com/office/drawing/2014/main" id="{D065BB40-E232-43F1-9CBF-04170701F8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131" y="230982"/>
            <a:ext cx="1718945" cy="1478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F5D94C9-80FF-49FB-B139-21616306FCF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076" y="970255"/>
            <a:ext cx="2651098" cy="1057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C91990-FF49-4A70-93BB-5A61CB12E59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651098" cy="4306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8C01201-EFB8-4734-93F0-17C9BFBD715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" y="4317477"/>
            <a:ext cx="2651098" cy="2076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0451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1725-F8F4-4136-812D-B86EA786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PROPOSED RECOMMENDATIONS FOR RESPONSE AND RECOVERY ACTIONS: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C62AE-9825-4852-B23F-4C3E87BD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IMMEDIATE;</a:t>
            </a:r>
            <a:endParaRPr lang="en-US" dirty="0"/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Mobilize the much-needed resources/funds from government and partners to provide lifesaving interventions such as basic food items and NFIs for the affected households, estimated at 230 households;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Re-settlement of 20 severely affected households; and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Sensitize the community to STOP using contaminate water points </a:t>
            </a:r>
          </a:p>
        </p:txBody>
      </p:sp>
    </p:spTree>
    <p:extLst>
      <p:ext uri="{BB962C8B-B14F-4D97-AF65-F5344CB8AC3E}">
        <p14:creationId xmlns:p14="http://schemas.microsoft.com/office/powerpoint/2010/main" val="139937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1725-F8F4-4136-812D-B86EA786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PROPOSED RECOMMENDATIONS FOR RESPONSE AND RECOVERY ACTIONS: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C62AE-9825-4852-B23F-4C3E87BD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/>
              <a:t>MEDIUM-TERM;</a:t>
            </a:r>
            <a:endParaRPr lang="en-US" dirty="0"/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Routine water quality assessment and treatment in hotspot areas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Update hazard profiles and contingency plan for each sub-county and parish in Kween,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Conduct Disaster Risk Awareness (DRA) using mass campaign involving everyone and every local media everywhere (leave no one behind with disaster risk information through multi-hazard early warning, MHEW)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Strengthening DDMC on Disaster Risk Management (assessment, analysis, planning, budgeting, resource mobilization and implementation, and M&amp;E of disaster resilience programs)</a:t>
            </a:r>
          </a:p>
        </p:txBody>
      </p:sp>
    </p:spTree>
    <p:extLst>
      <p:ext uri="{BB962C8B-B14F-4D97-AF65-F5344CB8AC3E}">
        <p14:creationId xmlns:p14="http://schemas.microsoft.com/office/powerpoint/2010/main" val="3773267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1725-F8F4-4136-812D-B86EA786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PROPOSED RECOMMENDATIONS FOR RESPONSE AND RECOVERY ACTIONS: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C62AE-9825-4852-B23F-4C3E87BD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LONG-TERM;</a:t>
            </a:r>
            <a:endParaRPr lang="en-US" dirty="0"/>
          </a:p>
          <a:p>
            <a:pPr lvl="0"/>
            <a:r>
              <a:rPr lang="en-US" dirty="0"/>
              <a:t>Sensitize communities on disaster prevention, preparedness and mitigation/adaptation (DRR) measures and causes of disasters.</a:t>
            </a:r>
          </a:p>
          <a:p>
            <a:pPr lvl="0"/>
            <a:r>
              <a:rPr lang="en-US" dirty="0"/>
              <a:t>Encourage tree planting as wind breakers at homes, farmlands, schools, etc. and good farming methods in uplands/hilly slopes, which have fertile soil that needs to be protected</a:t>
            </a:r>
          </a:p>
          <a:p>
            <a:pPr lvl="0"/>
            <a:r>
              <a:rPr lang="en-US" dirty="0"/>
              <a:t>Advocacy for local disaster response funds for district from key stakeholders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66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DF5A-A6DA-4B99-8B96-9777A3632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9194"/>
            <a:ext cx="10515600" cy="1325563"/>
          </a:xfrm>
          <a:solidFill>
            <a:schemeClr val="accent3"/>
          </a:solidFill>
        </p:spPr>
        <p:txBody>
          <a:bodyPr/>
          <a:lstStyle/>
          <a:p>
            <a:r>
              <a:rPr lang="en-US" dirty="0"/>
              <a:t>BUDGET FOR RESPONSE. RECOVERY &amp; RESILIENCE INTERVENTION----6MONTHS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EC5AED-CFBC-4C62-8EB9-AE9C62BB6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043067"/>
              </p:ext>
            </p:extLst>
          </p:nvPr>
        </p:nvGraphicFramePr>
        <p:xfrm>
          <a:off x="854765" y="2290158"/>
          <a:ext cx="10187609" cy="333209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04732">
                  <a:extLst>
                    <a:ext uri="{9D8B030D-6E8A-4147-A177-3AD203B41FA5}">
                      <a16:colId xmlns:a16="http://schemas.microsoft.com/office/drawing/2014/main" val="2146237946"/>
                    </a:ext>
                  </a:extLst>
                </a:gridCol>
                <a:gridCol w="8082877">
                  <a:extLst>
                    <a:ext uri="{9D8B030D-6E8A-4147-A177-3AD203B41FA5}">
                      <a16:colId xmlns:a16="http://schemas.microsoft.com/office/drawing/2014/main" val="2314975495"/>
                    </a:ext>
                  </a:extLst>
                </a:gridCol>
              </a:tblGrid>
              <a:tr h="16854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TOTAL RR&amp;R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        258,100,000.0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7987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83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8F60-5117-4ABF-9060-9AF99CC7B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INTROUDCTION &amp; 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E17FD-546C-4688-89B1-DB3A9869B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dirty="0"/>
              <a:t>	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35BB7-4EC8-4810-89ED-BCF47418F4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Rapid needs assessment was conducted on 8</a:t>
            </a:r>
            <a:r>
              <a:rPr lang="en-US" baseline="30000" dirty="0"/>
              <a:t>th</a:t>
            </a:r>
            <a:r>
              <a:rPr lang="en-US" dirty="0"/>
              <a:t>.11.2021 in Kween District, </a:t>
            </a:r>
            <a:r>
              <a:rPr lang="en-US" dirty="0" err="1"/>
              <a:t>Kwosir</a:t>
            </a:r>
            <a:r>
              <a:rPr lang="en-US" dirty="0"/>
              <a:t> sub-county.</a:t>
            </a:r>
          </a:p>
          <a:p>
            <a:r>
              <a:rPr lang="en-US" dirty="0"/>
              <a:t> This RNA WAS finding out what exactly happened to the disaster affected community;  who is or are affected most; the number of the affected and identify the type of needs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E3EBB-FFC3-49FC-840A-F5090F1EA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EEC8B-8FC0-4C70-8BB2-2184BD1D54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Kween district was created by act of parliament and started functioning on 1 July 2010. </a:t>
            </a:r>
          </a:p>
          <a:p>
            <a:r>
              <a:rPr lang="en-US" dirty="0"/>
              <a:t>It has 5 sub-counties with 19 parishes and 200 villages.</a:t>
            </a:r>
          </a:p>
          <a:p>
            <a:r>
              <a:rPr lang="en-US" dirty="0" err="1"/>
              <a:t>Kwosiri</a:t>
            </a:r>
            <a:r>
              <a:rPr lang="en-US" dirty="0"/>
              <a:t> Sub-county was selected as the case study for the Rapid Needs Assessment </a:t>
            </a:r>
          </a:p>
        </p:txBody>
      </p:sp>
    </p:spTree>
    <p:extLst>
      <p:ext uri="{BB962C8B-B14F-4D97-AF65-F5344CB8AC3E}">
        <p14:creationId xmlns:p14="http://schemas.microsoft.com/office/powerpoint/2010/main" val="12226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AB48-8989-4709-A554-4D9A4C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377"/>
            <a:ext cx="10515600" cy="1325563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RNA OBJECTIVES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54B4B-D6F1-4939-9C7B-5C488659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the number of affected families and persons for better response targeting;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the urgent needs of the affected population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Assess the impact of disaster related to heavy rains/floods/mudslides/strong wind on the communities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Guide development of intervention response and mitigation/adaption plan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23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3A201-F729-477D-A7F6-F9A5D8194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6806" y="708994"/>
            <a:ext cx="3932237" cy="527795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8655DD2E-3FEE-443C-8756-2947B2E5D7D0}"/>
              </a:ext>
            </a:extLst>
          </p:cNvPr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0" b="20390"/>
          <a:stretch>
            <a:fillRect/>
          </a:stretch>
        </p:blipFill>
        <p:spPr bwMode="auto">
          <a:xfrm>
            <a:off x="4518505" y="708994"/>
            <a:ext cx="6796640" cy="5277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9CC169-0EBE-44CF-8E42-823C05F4023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199" y="1721139"/>
            <a:ext cx="2722245" cy="362775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756CB0E-FA95-4D6F-A845-8292A4900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1" y="5060951"/>
            <a:ext cx="3932237" cy="1600200"/>
          </a:xfrm>
        </p:spPr>
        <p:txBody>
          <a:bodyPr>
            <a:normAutofit fontScale="90000"/>
          </a:bodyPr>
          <a:lstStyle/>
          <a:p>
            <a:r>
              <a:rPr lang="en-US" dirty="0"/>
              <a:t>Stakeholders and opinion leaders including local political leadership- RDC, LCV, LCI and the districts Administrative and technical department (CAO representatives, Engineering, Environment/Natural Resource and Community Services Department of Kween district were represented during the RNA conducted on 8</a:t>
            </a:r>
            <a:r>
              <a:rPr lang="en-US" baseline="30000" dirty="0"/>
              <a:t>th</a:t>
            </a:r>
            <a:r>
              <a:rPr lang="en-US" dirty="0"/>
              <a:t> November, 2021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0D2091-0821-4870-B0E4-D5357F026AE8}"/>
              </a:ext>
            </a:extLst>
          </p:cNvPr>
          <p:cNvSpPr txBox="1"/>
          <p:nvPr/>
        </p:nvSpPr>
        <p:spPr>
          <a:xfrm>
            <a:off x="4990793" y="150817"/>
            <a:ext cx="3358077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RNA METHODOLOGY </a:t>
            </a:r>
          </a:p>
        </p:txBody>
      </p:sp>
    </p:spTree>
    <p:extLst>
      <p:ext uri="{BB962C8B-B14F-4D97-AF65-F5344CB8AC3E}">
        <p14:creationId xmlns:p14="http://schemas.microsoft.com/office/powerpoint/2010/main" val="376363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D335F-EB91-4737-B425-C2722DF5F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833730" cy="466724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cross-sectional study using qualitative approach of focus group discussions, FGDs and key informant interviews. KIIs and observations</a:t>
            </a:r>
          </a:p>
          <a:p>
            <a:r>
              <a:rPr lang="en-US" dirty="0"/>
              <a:t>Participation in this RNA was voluntary through verbal consent and all information collected were kept confidential and used for its intended purpose. </a:t>
            </a:r>
          </a:p>
          <a:p>
            <a:r>
              <a:rPr lang="en-US" dirty="0"/>
              <a:t>SOPs of MOH for COVID-19 prevention (observing personal hygiene and physical distancing) were observed at all times during the period of the RNA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9829C0-5D9C-4ABD-A5C5-B2AAB9E80B5C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25625"/>
            <a:ext cx="3723860" cy="4667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2AA8AC-DB74-445A-AB0F-34F6E626A38C}"/>
              </a:ext>
            </a:extLst>
          </p:cNvPr>
          <p:cNvSpPr txBox="1"/>
          <p:nvPr/>
        </p:nvSpPr>
        <p:spPr>
          <a:xfrm>
            <a:off x="1081403" y="365125"/>
            <a:ext cx="3980928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RNA METHODOLOGY </a:t>
            </a:r>
          </a:p>
        </p:txBody>
      </p:sp>
    </p:spTree>
    <p:extLst>
      <p:ext uri="{BB962C8B-B14F-4D97-AF65-F5344CB8AC3E}">
        <p14:creationId xmlns:p14="http://schemas.microsoft.com/office/powerpoint/2010/main" val="82458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2C02-0D51-4A77-8DE9-AC88DBA9C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366989"/>
            <a:ext cx="10515600" cy="1325563"/>
          </a:xfrm>
          <a:solidFill>
            <a:schemeClr val="accent3"/>
          </a:solidFill>
        </p:spPr>
        <p:txBody>
          <a:bodyPr/>
          <a:lstStyle/>
          <a:p>
            <a:r>
              <a:rPr lang="en-US" b="1" dirty="0"/>
              <a:t>KEY FINDINGS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EEB45-FA21-4523-8503-A36D3A16B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096" y="1692551"/>
            <a:ext cx="5799551" cy="496003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Local hazards that commonly affect the community members or population and the ones that were mentioned included drought, floods, hail storms/heavy winds, soil erosion and mudslide.</a:t>
            </a:r>
          </a:p>
          <a:p>
            <a:pPr lvl="0"/>
            <a:r>
              <a:rPr lang="en-US" dirty="0"/>
              <a:t>Hail storms, soil erosion and mudslide, are the common and most frequent occurring disasters in their area which led to loss of properties, destruction of houses/shelters, live stocks and household materials like Kitchen utensils. </a:t>
            </a:r>
          </a:p>
          <a:p>
            <a:pPr lvl="0"/>
            <a:r>
              <a:rPr lang="en-US" dirty="0"/>
              <a:t>5 villages: </a:t>
            </a:r>
            <a:r>
              <a:rPr lang="en-US" i="1" dirty="0"/>
              <a:t>Rorok, Tumbo/ </a:t>
            </a:r>
            <a:r>
              <a:rPr lang="en-US" i="1" dirty="0" err="1"/>
              <a:t>seret</a:t>
            </a:r>
            <a:r>
              <a:rPr lang="en-US" i="1" dirty="0"/>
              <a:t>, </a:t>
            </a:r>
            <a:r>
              <a:rPr lang="en-US" i="1" dirty="0" err="1"/>
              <a:t>chekatus</a:t>
            </a:r>
            <a:r>
              <a:rPr lang="en-US" i="1" dirty="0"/>
              <a:t> and </a:t>
            </a:r>
            <a:r>
              <a:rPr lang="en-US" i="1" dirty="0" err="1"/>
              <a:t>Kaptang</a:t>
            </a:r>
            <a:r>
              <a:rPr lang="en-US" i="1" dirty="0"/>
              <a:t> in </a:t>
            </a:r>
            <a:r>
              <a:rPr lang="en-US" i="1" dirty="0" err="1"/>
              <a:t>Tuikat</a:t>
            </a:r>
            <a:r>
              <a:rPr lang="en-US" i="1" dirty="0"/>
              <a:t> parish</a:t>
            </a:r>
            <a:r>
              <a:rPr lang="en-US" dirty="0"/>
              <a:t> were the most affected in </a:t>
            </a:r>
            <a:r>
              <a:rPr lang="en-US" dirty="0" err="1"/>
              <a:t>Kwosir</a:t>
            </a:r>
            <a:r>
              <a:rPr lang="en-US" dirty="0"/>
              <a:t> Sub-county</a:t>
            </a:r>
          </a:p>
          <a:p>
            <a:pPr lvl="0"/>
            <a:r>
              <a:rPr lang="en-US" dirty="0"/>
              <a:t>230 households affected the disasters, with 20 households with homes destroyed in-dire need of humanitarian assistance and re-settlements.</a:t>
            </a:r>
          </a:p>
          <a:p>
            <a:pPr lvl="0"/>
            <a:r>
              <a:rPr lang="en-US" dirty="0"/>
              <a:t>Loss of crop garden of maize, potatoes and vegetable was reported. While Typhoid fever was reported as the common health problems.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0E57F22-41CC-414C-A426-3DC678D878A8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033390"/>
            <a:ext cx="4754562" cy="35659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102509-34A8-4959-8C4A-C6066234D9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648" y="366988"/>
            <a:ext cx="2377040" cy="3400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156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CE2C-3ED9-4281-9404-30AEF6C830B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lvl="0"/>
            <a:r>
              <a:rPr lang="en-US" b="1" dirty="0"/>
              <a:t>ROOT CAUSE OF DISASTERS IN KWEEN: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811D-15B6-4EDA-9684-9790C1428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Soil erosion was due to the poor farming methods as farming household families/communities normally apply/or practice non-terracing approach on the hilly fertile slopes.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Lack of trees in the area making it areas susceptible to strong winds and water falls passing through easily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 Negligence of some community members constructing and planting on the trenches hence resulting into degradation and soil erosion-quite often resulting into mudslide/landslide disasters.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5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BD674-4C53-4111-8BA3-5820B557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646181"/>
            <a:ext cx="10691192" cy="554258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RESPONSE INTERVENTIONS UNDERTAKEN: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Basing on the findings some politicians managed to rescue the most affected persons with beans and posho to sustain them in a short period of time.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The Community Development Officer and Sub-County Chief provided psychosocial support to those who were most affected.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2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1725-F8F4-4136-812D-B86EA786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PROPOSED RECOMMENDATIONS FOR RESPONSE AND RECOVERY ACTIONS: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C62AE-9825-4852-B23F-4C3E87BD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IMMEDIATE;</a:t>
            </a:r>
            <a:endParaRPr lang="en-US" dirty="0"/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Mobilize the much-needed resources/funds from government and partners to provide lifesaving interventions such as basic food items and NFIs for the affected households, estimated at 230 households;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Re-settlement of 20 severely affected households; and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/>
              <a:t>Sensitize the community to STOP using contaminate water points </a:t>
            </a:r>
          </a:p>
        </p:txBody>
      </p:sp>
    </p:spTree>
    <p:extLst>
      <p:ext uri="{BB962C8B-B14F-4D97-AF65-F5344CB8AC3E}">
        <p14:creationId xmlns:p14="http://schemas.microsoft.com/office/powerpoint/2010/main" val="23135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822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PLIGHT OF DISASTER AFFECTED PERSONS IN KWEEN DISTICT</vt:lpstr>
      <vt:lpstr>INTROUDCTION &amp; BACKGROUND</vt:lpstr>
      <vt:lpstr> RNA OBJECTIVES  </vt:lpstr>
      <vt:lpstr>Stakeholders and opinion leaders including local political leadership- RDC, LCV, LCI and the districts Administrative and technical department (CAO representatives, Engineering, Environment/Natural Resource and Community Services Department of Kween district were represented during the RNA conducted on 8th November, 2021</vt:lpstr>
      <vt:lpstr>PowerPoint Presentation</vt:lpstr>
      <vt:lpstr>KEY FINDINGS</vt:lpstr>
      <vt:lpstr>ROOT CAUSE OF DISASTERS IN KWEEN:</vt:lpstr>
      <vt:lpstr>PowerPoint Presentation</vt:lpstr>
      <vt:lpstr> PROPOSED RECOMMENDATIONS FOR RESPONSE AND RECOVERY ACTIONS: </vt:lpstr>
      <vt:lpstr> PROPOSED RECOMMENDATIONS FOR RESPONSE AND RECOVERY ACTIONS: </vt:lpstr>
      <vt:lpstr> PROPOSED RECOMMENDATIONS FOR RESPONSE AND RECOVERY ACTIONS: </vt:lpstr>
      <vt:lpstr> PROPOSED RECOMMENDATIONS FOR RESPONSE AND RECOVERY ACTIONS: </vt:lpstr>
      <vt:lpstr>BUDGET FOR RESPONSE. RECOVERY &amp; RESILIENCE INTERVENTION----6MONTHS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PLIGHT OF DISASTER AFFECTED PERSONS IN KWEEN DISTICT</dc:title>
  <dc:creator>ADMIN</dc:creator>
  <cp:lastModifiedBy>ADMIN</cp:lastModifiedBy>
  <cp:revision>12</cp:revision>
  <dcterms:created xsi:type="dcterms:W3CDTF">2021-11-13T15:47:44Z</dcterms:created>
  <dcterms:modified xsi:type="dcterms:W3CDTF">2021-11-13T16:26:07Z</dcterms:modified>
</cp:coreProperties>
</file>