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8" r:id="rId4"/>
    <p:sldId id="261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37F379-D176-442A-BD4D-0F19C3E35A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680CC3-E693-4E59-97CD-C5BC1233C7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F68059-4E81-45E0-94F1-DE985338A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DCB40F-0CEA-46DB-9C62-88CE476B8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1FD251-BC1C-44FF-8A40-5CDFA9E61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37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D68577-ED7C-439C-BC53-067342FDD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0523C7-5DD0-44A9-B659-77E6E9596E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CFD6E-DFD5-4CF5-BF73-E3796CAE59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79FCC7-3440-48EF-B3CA-5CFD1ECA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289FEF-D155-40B1-81AB-BD793447E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601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F36387-7FD6-48A3-9CFD-C4CB2140C1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34E9D0-6818-4F65-BE6A-390FD652EB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480C9-383B-41F1-9964-31F3B3562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747EA-C4C5-4CB3-A0E6-9C5976B4E1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5CED7-C893-4587-ABC7-5A233FA4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53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BFA0E8-C03E-4ED2-A7FE-5036EDFE34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21900-E9C4-449D-B025-2E53B474D6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529DF2-1F42-4D99-81D0-8E4BD593B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D1483-9FDB-4465-B990-819F605C6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8B4495-7ABD-44D2-BCEB-A180FDC06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52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DA598-4F9B-46AA-A693-B13CB3E373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60349-ECEA-4BE3-80EF-395C01EAC2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8B0F0-B829-4E3E-A2DB-98F2F0EEA2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80B583-CD2A-496A-8F04-46273387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9A31-15C1-454C-B236-DD49CAD4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202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648DF-1EFB-4F00-954C-0489E059C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08C6F-42E0-4C15-AC4F-D317F33A9D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79AC71-5F54-4EC4-B80B-F8C9C1C7C0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77F6-2789-4465-96A0-885EA318F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7AD651-A039-4A64-B651-2B840856C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4FD5E-2EB5-45D1-A115-4E61889941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187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4ED888-7669-4FD0-BF26-570DFB843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DD1E1A-9AD5-47C1-A485-A02E8AD2FA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F7259C-9C98-4200-86FA-422E68425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98B1D-DEF3-4256-8BAE-53CBDB785E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4939A-C46E-4C29-BFF5-3E91702568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373A65-911D-412A-86FE-3935083DE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D089794-1555-4628-A968-79D4713C1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05BD51-B7BF-4291-9449-0DBA9940B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22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17237-4405-4268-9B68-90AAEB170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210CB89-562E-46B9-B1F3-070F19ACD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35AA68-CF01-40A6-98A5-358A6A630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F0C51-AEB1-41E5-9F0F-B601A4CBBE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337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04EEDC-2F67-454E-B043-577BC16D5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24FA05-789A-49A0-9F4A-79E212ED2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DC46BD6-7266-4830-BDA8-BE9ACE157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7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77255-2369-46C6-B847-864D9BF45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D1DA6B-B485-478D-BF64-335943059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91180D-CEDF-46F9-A100-504BE06EA3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7B51E5-57AC-452C-903B-1D929222A6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E5275C-9866-402B-9696-DD5E1DD7A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14AE40-6873-4F06-87B1-5099B8135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1171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D5990-6C02-4534-8B40-287B209FFF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9CB6565-109C-4F35-B518-3F0266875F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3EF51D-70A4-4A40-A61B-35C05841FF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6B2022-A4EA-4294-95C9-4D01CA1879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FA5BC1-558C-49A2-BFFB-E82987E06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043FB-CB25-4459-A606-63E992AEA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7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305489-6032-4A44-89E2-07E5C216F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F36712-EB37-4945-BA18-391871966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F6519A-E655-4634-8E1F-20844E48AE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9C151-4750-48DD-A7A4-9009B82E5C17}" type="datetimeFigureOut">
              <a:rPr lang="en-US" smtClean="0"/>
              <a:t>11/13/2021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F85764-F439-4629-BE00-B6E5FF305A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D673E2-E4FF-494E-A13F-CE5F1C518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8086C-8262-4D63-9465-B3DB300FC0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507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F2421-EB1D-48CF-9312-F8D5B91816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1098" y="2219360"/>
            <a:ext cx="8825282" cy="1955076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PLIGHT OF DISASTER AFFECTED PERSONS IN KWEEN DISTICT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6E27B4-62C6-4AB7-A31A-2E2F430602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31830" y="4638641"/>
            <a:ext cx="8825282" cy="1755154"/>
          </a:xfrm>
        </p:spPr>
        <p:txBody>
          <a:bodyPr>
            <a:noAutofit/>
          </a:bodyPr>
          <a:lstStyle/>
          <a:p>
            <a:r>
              <a:rPr lang="en-US" sz="4000" dirty="0"/>
              <a:t>KEY FINDINGS &amp; RECOMMENDATIONS FROM RNA CONDUCTED ON 8</a:t>
            </a:r>
            <a:r>
              <a:rPr lang="en-US" sz="4000" baseline="30000" dirty="0"/>
              <a:t>TH</a:t>
            </a:r>
            <a:r>
              <a:rPr lang="en-US" sz="4000" dirty="0"/>
              <a:t> NOVEMBER, 2021</a:t>
            </a:r>
          </a:p>
        </p:txBody>
      </p:sp>
      <p:pic>
        <p:nvPicPr>
          <p:cNvPr id="14" name="Picture 13" descr="Jobs at Obongi District Local Government (21) Job at Obongi District Local  Government – EverJobs Uganda">
            <a:extLst>
              <a:ext uri="{FF2B5EF4-FFF2-40B4-BE49-F238E27FC236}">
                <a16:creationId xmlns:a16="http://schemas.microsoft.com/office/drawing/2014/main" id="{D065BB40-E232-43F1-9CBF-04170701F8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0131" y="230982"/>
            <a:ext cx="1718945" cy="147854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F5D94C9-80FF-49FB-B139-21616306FCF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9076" y="970255"/>
            <a:ext cx="2651098" cy="10573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C91990-FF49-4A70-93BB-5A61CB12E59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651098" cy="43069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A8C01201-EFB8-4734-93F0-17C9BFBD715B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" y="4317477"/>
            <a:ext cx="2651098" cy="2076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0451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1725-F8F4-4136-812D-B86EA786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PROPOSED RECOMMENDATIONS FOR RESPONSE AND RECOVERY ACTIONS: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62AE-9825-4852-B23F-4C3E87BD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IMMEDIATE;</a:t>
            </a:r>
            <a:endParaRPr lang="en-US" dirty="0"/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Mobilize the much-needed resources/funds from government and partners to provide lifesaving interventions such as basic food items and NFIs for the affected households, estimated at 230 households;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Re-settlement of 20 severely affected households; and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Sensitize the community to STOP using contaminate water points </a:t>
            </a:r>
          </a:p>
        </p:txBody>
      </p:sp>
    </p:spTree>
    <p:extLst>
      <p:ext uri="{BB962C8B-B14F-4D97-AF65-F5344CB8AC3E}">
        <p14:creationId xmlns:p14="http://schemas.microsoft.com/office/powerpoint/2010/main" val="1399371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1725-F8F4-4136-812D-B86EA786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PROPOSED RECOMMENDATIONS FOR RESPONSE AND RECOVERY ACTIONS: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62AE-9825-4852-B23F-4C3E87BD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/>
              <a:t>MEDIUM-TERM;</a:t>
            </a:r>
            <a:endParaRPr lang="en-US" dirty="0"/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Routine water quality assessment and treatment in hotspot areas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Update hazard profiles and contingency plan for each sub-county and parish in Kween,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Conduct Disaster Risk Awareness (DRA) using mass campaign involving everyone and every local media everywhere (leave no one behind with disaster risk information through multi-hazard early warning, MHEW)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Strengthening DDMC on Disaster Risk Management (assessment, analysis, planning, budgeting, resource mobilization and implementation, and M&amp;E of disaster resilience programs)</a:t>
            </a:r>
          </a:p>
        </p:txBody>
      </p:sp>
    </p:spTree>
    <p:extLst>
      <p:ext uri="{BB962C8B-B14F-4D97-AF65-F5344CB8AC3E}">
        <p14:creationId xmlns:p14="http://schemas.microsoft.com/office/powerpoint/2010/main" val="3773267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1725-F8F4-4136-812D-B86EA786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PROPOSED RECOMMENDATIONS FOR RESPONSE AND RECOVERY ACTIONS: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62AE-9825-4852-B23F-4C3E87BD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LONG-TERM;</a:t>
            </a:r>
            <a:endParaRPr lang="en-US" dirty="0"/>
          </a:p>
          <a:p>
            <a:pPr lvl="0"/>
            <a:r>
              <a:rPr lang="en-US" dirty="0"/>
              <a:t>Sensitize communities on disaster prevention, preparedness and mitigation/adaptation (DRR) measures and causes of disasters.</a:t>
            </a:r>
          </a:p>
          <a:p>
            <a:pPr lvl="0"/>
            <a:r>
              <a:rPr lang="en-US" dirty="0"/>
              <a:t>Encourage tree planting as wind breakers at homes, farmlands, schools, etc. and good farming methods in uplands/hilly slopes, which have fertile soil that needs to be protected</a:t>
            </a:r>
          </a:p>
          <a:p>
            <a:pPr lvl="0"/>
            <a:r>
              <a:rPr lang="en-US" dirty="0"/>
              <a:t>Advocacy for local disaster response funds for district from key stakeholders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05666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4DF5A-A6DA-4B99-8B96-9777A3632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89194"/>
            <a:ext cx="10515600" cy="1325563"/>
          </a:xfrm>
          <a:solidFill>
            <a:schemeClr val="accent3"/>
          </a:solidFill>
        </p:spPr>
        <p:txBody>
          <a:bodyPr/>
          <a:lstStyle/>
          <a:p>
            <a:r>
              <a:rPr lang="en-US" dirty="0"/>
              <a:t>BUDGET FOR RESPONSE. RECOVERY &amp; RESILIENCE INTERVENTION----6MONTHS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FEC5AED-CFBC-4C62-8EB9-AE9C62BB6A9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5043067"/>
              </p:ext>
            </p:extLst>
          </p:nvPr>
        </p:nvGraphicFramePr>
        <p:xfrm>
          <a:off x="854765" y="2290158"/>
          <a:ext cx="10187609" cy="333209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104732">
                  <a:extLst>
                    <a:ext uri="{9D8B030D-6E8A-4147-A177-3AD203B41FA5}">
                      <a16:colId xmlns:a16="http://schemas.microsoft.com/office/drawing/2014/main" val="2146237946"/>
                    </a:ext>
                  </a:extLst>
                </a:gridCol>
                <a:gridCol w="8082877">
                  <a:extLst>
                    <a:ext uri="{9D8B030D-6E8A-4147-A177-3AD203B41FA5}">
                      <a16:colId xmlns:a16="http://schemas.microsoft.com/office/drawing/2014/main" val="2314975495"/>
                    </a:ext>
                  </a:extLst>
                </a:gridCol>
              </a:tblGrid>
              <a:tr h="1685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TOTAL RR&amp;R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        258,100,000.0 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 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379875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083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88F60-5117-4ABF-9060-9AF99CC7B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INTROUDCTION &amp; BACKGROUND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CE17FD-546C-4688-89B1-DB3A9869BD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/>
              <a:t>	INTRODUCTION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035BB7-4EC8-4810-89ED-BCF47418F4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Rapid needs assessment was conducted on 8</a:t>
            </a:r>
            <a:r>
              <a:rPr lang="en-US" baseline="30000" dirty="0"/>
              <a:t>th</a:t>
            </a:r>
            <a:r>
              <a:rPr lang="en-US" dirty="0"/>
              <a:t>.11.2021 in Kween District, </a:t>
            </a:r>
            <a:r>
              <a:rPr lang="en-US" dirty="0" err="1"/>
              <a:t>Kwosir</a:t>
            </a:r>
            <a:r>
              <a:rPr lang="en-US" dirty="0"/>
              <a:t> sub-county.</a:t>
            </a:r>
          </a:p>
          <a:p>
            <a:r>
              <a:rPr lang="en-US" dirty="0"/>
              <a:t> This RNA WAS finding out what exactly happened to the disaster affected community;  who is or are affected most; the number of the affected and identify the type of needs</a:t>
            </a:r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2AE3EBB-FFC3-49FC-840A-F5090F1EA6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accent3"/>
          </a:solidFill>
        </p:spPr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7FEEC8B-8FC0-4C70-8BB2-2184BD1D548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Kween district was created by act of parliament and started functioning on 1 July 2010. </a:t>
            </a:r>
          </a:p>
          <a:p>
            <a:r>
              <a:rPr lang="en-US" dirty="0"/>
              <a:t>It has 5 sub-counties with 19 parishes and 200 villages.</a:t>
            </a:r>
          </a:p>
          <a:p>
            <a:r>
              <a:rPr lang="en-US" dirty="0" err="1"/>
              <a:t>Kwosiri</a:t>
            </a:r>
            <a:r>
              <a:rPr lang="en-US" dirty="0"/>
              <a:t> Sub-county was selected as the case study for the Rapid Needs Assessment </a:t>
            </a:r>
          </a:p>
        </p:txBody>
      </p:sp>
    </p:spTree>
    <p:extLst>
      <p:ext uri="{BB962C8B-B14F-4D97-AF65-F5344CB8AC3E}">
        <p14:creationId xmlns:p14="http://schemas.microsoft.com/office/powerpoint/2010/main" val="122267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CAB48-8989-4709-A554-4D9A4C6CB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377"/>
            <a:ext cx="10515600" cy="1325563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RNA OBJECTIVES 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154B4B-D6F1-4939-9C7B-5C4886598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the number of affected families and persons for better response targeting;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Identify the urgent needs of the affected population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Assess the impact of disaster related to heavy rains/floods/mudslides/strong wind on the communities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dirty="0"/>
              <a:t>Guide development of intervention response and mitigation/adaption plan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2330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E3A201-F729-477D-A7F6-F9A5D81942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226806" y="708994"/>
            <a:ext cx="3932237" cy="5277954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Content Placeholder 3">
            <a:extLst>
              <a:ext uri="{FF2B5EF4-FFF2-40B4-BE49-F238E27FC236}">
                <a16:creationId xmlns:a16="http://schemas.microsoft.com/office/drawing/2014/main" id="{8655DD2E-3FEE-443C-8756-2947B2E5D7D0}"/>
              </a:ext>
            </a:extLst>
          </p:cNvPr>
          <p:cNvPicPr>
            <a:picLocks noGrp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390" b="20390"/>
          <a:stretch>
            <a:fillRect/>
          </a:stretch>
        </p:blipFill>
        <p:spPr bwMode="auto">
          <a:xfrm>
            <a:off x="4518505" y="708994"/>
            <a:ext cx="6796640" cy="527795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179CC169-0EBE-44CF-8E42-823C05F402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199" y="1721139"/>
            <a:ext cx="2722245" cy="362775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itle 7">
            <a:extLst>
              <a:ext uri="{FF2B5EF4-FFF2-40B4-BE49-F238E27FC236}">
                <a16:creationId xmlns:a16="http://schemas.microsoft.com/office/drawing/2014/main" id="{8756CB0E-FA95-4D6F-A845-8292A4900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011" y="5060951"/>
            <a:ext cx="3932237" cy="1600200"/>
          </a:xfrm>
        </p:spPr>
        <p:txBody>
          <a:bodyPr>
            <a:normAutofit fontScale="90000"/>
          </a:bodyPr>
          <a:lstStyle/>
          <a:p>
            <a:r>
              <a:rPr lang="en-US" dirty="0"/>
              <a:t>Stakeholders and opinion leaders including local political leadership- RDC, LCV, LCI and the districts Administrative and technical department (CAO representatives, Engineering, Environment/Natural Resource and Community Services Department of Kween district were represented during the RNA conducted on 8</a:t>
            </a:r>
            <a:r>
              <a:rPr lang="en-US" baseline="30000" dirty="0"/>
              <a:t>th</a:t>
            </a:r>
            <a:r>
              <a:rPr lang="en-US" dirty="0"/>
              <a:t> November, 2021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0D2091-0821-4870-B0E4-D5357F026AE8}"/>
              </a:ext>
            </a:extLst>
          </p:cNvPr>
          <p:cNvSpPr txBox="1"/>
          <p:nvPr/>
        </p:nvSpPr>
        <p:spPr>
          <a:xfrm>
            <a:off x="4990793" y="150817"/>
            <a:ext cx="3358077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RNA METHODOLOGY </a:t>
            </a:r>
          </a:p>
        </p:txBody>
      </p:sp>
    </p:spTree>
    <p:extLst>
      <p:ext uri="{BB962C8B-B14F-4D97-AF65-F5344CB8AC3E}">
        <p14:creationId xmlns:p14="http://schemas.microsoft.com/office/powerpoint/2010/main" val="3763631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9D335F-EB91-4737-B425-C2722DF5F9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4833730" cy="4667249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A cross-sectional study using qualitative approach of focus group discussions, FGDs and key informant interviews. KIIs and observations</a:t>
            </a:r>
          </a:p>
          <a:p>
            <a:r>
              <a:rPr lang="en-US" dirty="0"/>
              <a:t>Participation in this RNA was voluntary through verbal consent and all information collected were kept confidential and used for its intended purpose. </a:t>
            </a:r>
          </a:p>
          <a:p>
            <a:r>
              <a:rPr lang="en-US" dirty="0"/>
              <a:t>SOPs of MOH for COVID-19 prevention (observing personal hygiene and physical distancing) were observed at all times during the period of the RNA</a:t>
            </a:r>
          </a:p>
          <a:p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B9829C0-5D9C-4ABD-A5C5-B2AAB9E80B5C}"/>
              </a:ext>
            </a:extLst>
          </p:cNvPr>
          <p:cNvPicPr>
            <a:picLocks noGrp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1825625"/>
            <a:ext cx="3723860" cy="4667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82AA8AC-DB74-445A-AB0F-34F6E626A38C}"/>
              </a:ext>
            </a:extLst>
          </p:cNvPr>
          <p:cNvSpPr txBox="1"/>
          <p:nvPr/>
        </p:nvSpPr>
        <p:spPr>
          <a:xfrm>
            <a:off x="1081403" y="365125"/>
            <a:ext cx="3980928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3600" dirty="0"/>
              <a:t>RNA METHODOLOGY </a:t>
            </a:r>
          </a:p>
        </p:txBody>
      </p:sp>
    </p:spTree>
    <p:extLst>
      <p:ext uri="{BB962C8B-B14F-4D97-AF65-F5344CB8AC3E}">
        <p14:creationId xmlns:p14="http://schemas.microsoft.com/office/powerpoint/2010/main" val="82458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92C02-0D51-4A77-8DE9-AC88DBA9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3096" y="366989"/>
            <a:ext cx="10515600" cy="1325563"/>
          </a:xfrm>
          <a:solidFill>
            <a:schemeClr val="accent3"/>
          </a:solidFill>
        </p:spPr>
        <p:txBody>
          <a:bodyPr/>
          <a:lstStyle/>
          <a:p>
            <a:r>
              <a:rPr lang="en-US" b="1" dirty="0"/>
              <a:t>KEY FINDINGS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AEEB45-FA21-4523-8503-A36D3A16BD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3096" y="1692551"/>
            <a:ext cx="5799551" cy="4960039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dirty="0"/>
              <a:t>Local hazards that commonly affect the community members or population and the ones that were mentioned included drought, floods, hail storms/heavy winds, soil erosion and mudslide.</a:t>
            </a:r>
          </a:p>
          <a:p>
            <a:pPr lvl="0"/>
            <a:r>
              <a:rPr lang="en-US" dirty="0"/>
              <a:t>Hail storms, soil erosion and mudslide, are the common and most frequent occurring disasters in their area which led to loss of properties, destruction of houses/shelters, live stocks and household materials like Kitchen utensils. </a:t>
            </a:r>
          </a:p>
          <a:p>
            <a:pPr lvl="0"/>
            <a:r>
              <a:rPr lang="en-US" dirty="0"/>
              <a:t>5 villages: </a:t>
            </a:r>
            <a:r>
              <a:rPr lang="en-US" i="1" dirty="0"/>
              <a:t>Rorok, Tumbo/ </a:t>
            </a:r>
            <a:r>
              <a:rPr lang="en-US" i="1" dirty="0" err="1"/>
              <a:t>seret</a:t>
            </a:r>
            <a:r>
              <a:rPr lang="en-US" i="1" dirty="0"/>
              <a:t>, </a:t>
            </a:r>
            <a:r>
              <a:rPr lang="en-US" i="1" dirty="0" err="1"/>
              <a:t>chekatus</a:t>
            </a:r>
            <a:r>
              <a:rPr lang="en-US" i="1" dirty="0"/>
              <a:t> and </a:t>
            </a:r>
            <a:r>
              <a:rPr lang="en-US" i="1" dirty="0" err="1"/>
              <a:t>Kaptang</a:t>
            </a:r>
            <a:r>
              <a:rPr lang="en-US" i="1" dirty="0"/>
              <a:t> in </a:t>
            </a:r>
            <a:r>
              <a:rPr lang="en-US" i="1" dirty="0" err="1"/>
              <a:t>Tuikat</a:t>
            </a:r>
            <a:r>
              <a:rPr lang="en-US" i="1" dirty="0"/>
              <a:t> parish</a:t>
            </a:r>
            <a:r>
              <a:rPr lang="en-US" dirty="0"/>
              <a:t> were the most affected in </a:t>
            </a:r>
            <a:r>
              <a:rPr lang="en-US" dirty="0" err="1"/>
              <a:t>Kwosir</a:t>
            </a:r>
            <a:r>
              <a:rPr lang="en-US" dirty="0"/>
              <a:t> Sub-county</a:t>
            </a:r>
          </a:p>
          <a:p>
            <a:pPr lvl="0"/>
            <a:r>
              <a:rPr lang="en-US" dirty="0"/>
              <a:t>230 households affected the disasters, with 20 households with homes destroyed in-dire need of humanitarian assistance and re-settlements.</a:t>
            </a:r>
          </a:p>
          <a:p>
            <a:pPr lvl="0"/>
            <a:r>
              <a:rPr lang="en-US" dirty="0"/>
              <a:t>Loss of crop garden of maize, potatoes and vegetable was reported. While Typhoid fever was reported as the common health problems.</a:t>
            </a:r>
          </a:p>
          <a:p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0E57F22-41CC-414C-A426-3DC678D878A8}"/>
              </a:ext>
            </a:extLst>
          </p:cNvPr>
          <p:cNvPicPr>
            <a:picLocks noGrp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8" y="2033390"/>
            <a:ext cx="4754562" cy="3565921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8102509-34A8-4959-8C4A-C6066234D924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2648" y="366988"/>
            <a:ext cx="2377040" cy="34007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815654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EFCE2C-3ED9-4281-9404-30AEF6C830B1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pPr lvl="0"/>
            <a:r>
              <a:rPr lang="en-US" b="1" dirty="0"/>
              <a:t>ROOT CAUSE OF DISASTERS IN KWEEN: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B811D-15B6-4EDA-9684-9790C1428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Soil erosion was due to the poor farming methods as farming household families/communities normally apply/or practice non-terracing approach on the hilly fertile slopes.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Lack of trees in the area making it areas susceptible to strong winds and water falls passing through easily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dirty="0"/>
              <a:t> Negligence of some community members constructing and planting on the trenches hence resulting into degradation and soil erosion-quite often resulting into mudslide/landslide disasters.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51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1BD674-4C53-4111-8BA3-5820B557CF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6165" y="646181"/>
            <a:ext cx="10691192" cy="5542584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RESPONSE INTERVENTIONS UNDERTAKEN: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Basing on the findings some politicians managed to rescue the most affected persons with beans and posho to sustain them in a short period of time.</a:t>
            </a:r>
          </a:p>
          <a:p>
            <a:pPr lvl="0">
              <a:buFont typeface="Wingdings" panose="05000000000000000000" pitchFamily="2" charset="2"/>
              <a:buChar char="ü"/>
            </a:pPr>
            <a:endParaRPr lang="en-US" dirty="0"/>
          </a:p>
          <a:p>
            <a:pPr lvl="0">
              <a:buFont typeface="Wingdings" panose="05000000000000000000" pitchFamily="2" charset="2"/>
              <a:buChar char="ü"/>
            </a:pPr>
            <a:r>
              <a:rPr lang="en-US" dirty="0"/>
              <a:t>The Community Development Officer and Sub-County Chief provided psychosocial support to those who were most affected.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3200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81725-F8F4-4136-812D-B86EA78658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b="1" dirty="0"/>
              <a:t>PROPOSED RECOMMENDATIONS FOR RESPONSE AND RECOVERY ACTIONS: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C62AE-9825-4852-B23F-4C3E87BD04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IMMEDIATE;</a:t>
            </a:r>
            <a:endParaRPr lang="en-US" dirty="0"/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Mobilize the much-needed resources/funds from government and partners to provide lifesaving interventions such as basic food items and NFIs for the affected households, estimated at 230 households;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Re-settlement of 20 severely affected households; and</a:t>
            </a:r>
          </a:p>
          <a:p>
            <a:pPr marL="571500" lvl="0" indent="-571500">
              <a:buFont typeface="+mj-lt"/>
              <a:buAutoNum type="romanLcPeriod"/>
            </a:pPr>
            <a:r>
              <a:rPr lang="en-US" dirty="0"/>
              <a:t>Sensitize the community to STOP using contaminate water points </a:t>
            </a:r>
          </a:p>
        </p:txBody>
      </p:sp>
    </p:spTree>
    <p:extLst>
      <p:ext uri="{BB962C8B-B14F-4D97-AF65-F5344CB8AC3E}">
        <p14:creationId xmlns:p14="http://schemas.microsoft.com/office/powerpoint/2010/main" val="2313579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822</Words>
  <Application>Microsoft Office PowerPoint</Application>
  <PresentationFormat>Widescreen</PresentationFormat>
  <Paragraphs>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PLIGHT OF DISASTER AFFECTED PERSONS IN KWEEN DISTICT</vt:lpstr>
      <vt:lpstr>INTROUDCTION &amp; BACKGROUND</vt:lpstr>
      <vt:lpstr> RNA OBJECTIVES  </vt:lpstr>
      <vt:lpstr>Stakeholders and opinion leaders including local political leadership- RDC, LCV, LCI and the districts Administrative and technical department (CAO representatives, Engineering, Environment/Natural Resource and Community Services Department of Kween district were represented during the RNA conducted on 8th November, 2021</vt:lpstr>
      <vt:lpstr>PowerPoint Presentation</vt:lpstr>
      <vt:lpstr>KEY FINDINGS</vt:lpstr>
      <vt:lpstr>ROOT CAUSE OF DISASTERS IN KWEEN:</vt:lpstr>
      <vt:lpstr>PowerPoint Presentation</vt:lpstr>
      <vt:lpstr> PROPOSED RECOMMENDATIONS FOR RESPONSE AND RECOVERY ACTIONS: </vt:lpstr>
      <vt:lpstr> PROPOSED RECOMMENDATIONS FOR RESPONSE AND RECOVERY ACTIONS: </vt:lpstr>
      <vt:lpstr> PROPOSED RECOMMENDATIONS FOR RESPONSE AND RECOVERY ACTIONS: </vt:lpstr>
      <vt:lpstr> PROPOSED RECOMMENDATIONS FOR RESPONSE AND RECOVERY ACTIONS: </vt:lpstr>
      <vt:lpstr>BUDGET FOR RESPONSE. RECOVERY &amp; RESILIENCE INTERVENTION----6MONTHS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PLIGHT OF DISASTER AFFECTED PERSONS IN KWEEN DISTICT</dc:title>
  <dc:creator>ADMIN</dc:creator>
  <cp:lastModifiedBy>ADMIN</cp:lastModifiedBy>
  <cp:revision>12</cp:revision>
  <dcterms:created xsi:type="dcterms:W3CDTF">2021-11-13T15:47:44Z</dcterms:created>
  <dcterms:modified xsi:type="dcterms:W3CDTF">2021-11-13T16:26:07Z</dcterms:modified>
</cp:coreProperties>
</file>